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56" r:id="rId3"/>
    <p:sldId id="257" r:id="rId4"/>
    <p:sldId id="258" r:id="rId5"/>
    <p:sldId id="259" r:id="rId6"/>
    <p:sldId id="260" r:id="rId7"/>
    <p:sldId id="261" r:id="rId8"/>
    <p:sldId id="262" r:id="rId9"/>
    <p:sldId id="263" r:id="rId10"/>
    <p:sldId id="268" r:id="rId11"/>
    <p:sldId id="265"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71" d="100"/>
          <a:sy n="71" d="100"/>
        </p:scale>
        <p:origin x="-702" y="-1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8F2DC-6540-4F0C-8C6F-8F793324EE3A}" type="datetimeFigureOut">
              <a:rPr lang="en-US" smtClean="0"/>
              <a:pPr/>
              <a:t>11/28/2016</a:t>
            </a:fld>
            <a:endParaRPr lang="en-US"/>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C3B28D-6B5B-4544-A787-7A5AFCE6521A}" type="slidenum">
              <a:rPr lang="en-US" smtClean="0"/>
              <a:pPr/>
              <a:t>‹#›</a:t>
            </a:fld>
            <a:endParaRPr lang="en-US"/>
          </a:p>
        </p:txBody>
      </p:sp>
    </p:spTree>
    <p:extLst>
      <p:ext uri="{BB962C8B-B14F-4D97-AF65-F5344CB8AC3E}">
        <p14:creationId xmlns="" xmlns:p14="http://schemas.microsoft.com/office/powerpoint/2010/main" val="3291768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2604A-BA90-40F1-B50B-3DD28625861B}" type="datetimeFigureOut">
              <a:rPr lang="en-US" smtClean="0"/>
              <a:pPr/>
              <a:t>11/28/2016</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53268-10BE-447D-AE64-015197D473A3}" type="slidenum">
              <a:rPr lang="en-US" smtClean="0"/>
              <a:pPr/>
              <a:t>‹#›</a:t>
            </a:fld>
            <a:endParaRPr lang="en-US"/>
          </a:p>
        </p:txBody>
      </p:sp>
    </p:spTree>
    <p:extLst>
      <p:ext uri="{BB962C8B-B14F-4D97-AF65-F5344CB8AC3E}">
        <p14:creationId xmlns="" xmlns:p14="http://schemas.microsoft.com/office/powerpoint/2010/main" val="221092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8853268-10BE-447D-AE64-015197D473A3}" type="slidenum">
              <a:rPr lang="en-US" smtClean="0"/>
              <a:pPr/>
              <a:t>2</a:t>
            </a:fld>
            <a:endParaRPr lang="en-US"/>
          </a:p>
        </p:txBody>
      </p:sp>
    </p:spTree>
    <p:extLst>
      <p:ext uri="{BB962C8B-B14F-4D97-AF65-F5344CB8AC3E}">
        <p14:creationId xmlns="" xmlns:p14="http://schemas.microsoft.com/office/powerpoint/2010/main" val="291741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41772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53352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4249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221123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87740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04429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53391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264584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144455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02385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90DE86-84FE-4F5D-8D63-486CF79B729C}" type="datetimeFigureOut">
              <a:rPr lang="en-US" smtClean="0"/>
              <a:pPr/>
              <a:t>11/28/2016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1954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0">
              <a:schemeClr val="accent6">
                <a:lumMod val="0"/>
                <a:lumOff val="100000"/>
              </a:schemeClr>
            </a:gs>
            <a:gs pos="10000">
              <a:schemeClr val="accent6">
                <a:lumMod val="100000"/>
              </a:schemeClr>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0DE86-84FE-4F5D-8D63-486CF79B729C}" type="datetimeFigureOut">
              <a:rPr lang="en-US" smtClean="0"/>
              <a:pPr/>
              <a:t>11/28/2016</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BEC95-D63A-4C40-BBA1-1D25A08A7F0A}" type="slidenum">
              <a:rPr lang="en-US" smtClean="0"/>
              <a:pPr/>
              <a:t>‹#›</a:t>
            </a:fld>
            <a:endParaRPr lang="en-US"/>
          </a:p>
        </p:txBody>
      </p:sp>
    </p:spTree>
    <p:extLst>
      <p:ext uri="{BB962C8B-B14F-4D97-AF65-F5344CB8AC3E}">
        <p14:creationId xmlns="" xmlns:p14="http://schemas.microsoft.com/office/powerpoint/2010/main" val="341260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11" Type="http://schemas.openxmlformats.org/officeDocument/2006/relationships/image" Target="../media/image15.jpeg"/><Relationship Id="rId5" Type="http://schemas.openxmlformats.org/officeDocument/2006/relationships/image" Target="../media/image6.jpeg"/><Relationship Id="rId10"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m/url?sa=i&amp;rct=j&amp;q=logo+SGP&amp;source=images&amp;cd=&amp;cad=rja&amp;docid=fyCb_GIl73BoiM&amp;tbnid=_G-qptcHnxMf3M:&amp;ved=0CAUQjRw&amp;url=http://www.undp.org.ws/FocusAreas/ClimateChangeandEnvironment/CBAFagamalo/tabid/6597/language/en-US/Default.aspx&amp;ei=JYFlUebMPO-K0QHFo4CIDw&amp;bvm=bv.44990110,d.dmQ&amp;psig=AFQjCNFtr3YHqxzbn7_bA2TaU6loLGfh2Q&amp;ust=1365693087592099"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m/url?sa=i&amp;rct=j&amp;q=logo+GEF&amp;source=images&amp;cd=&amp;cad=rja&amp;docid=wDYFXlGZWLHNQM&amp;tbnid=CyHTgwkMpoh2JM:&amp;ved=0CAUQjRw&amp;url=http://www.thegef.org/&amp;ei=A4FlUbKhJObd0QG4gIGAAg&amp;bvm=bv.44990110,d.dmQ&amp;psig=AFQjCNHIIGiH2A9YX6U2jZQgRefs-Y1Vcw&amp;ust=1365693057836429" TargetMode="Externa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p:txBody>
          <a:bodyPr/>
          <a:lstStyle/>
          <a:p>
            <a:pPr algn="ctr">
              <a:buNone/>
            </a:pPr>
            <a:r>
              <a:rPr lang="az-Latn-AZ" b="1" dirty="0" smtClean="0"/>
              <a:t>Meşə yanğınlarına qarşı ictimai mübarizənin təşkili mövzusunda</a:t>
            </a:r>
            <a:endParaRPr lang="ru-RU" dirty="0" smtClean="0"/>
          </a:p>
          <a:p>
            <a:pPr algn="ctr">
              <a:buNone/>
            </a:pPr>
            <a:r>
              <a:rPr lang="az-Latn-AZ" sz="3200" b="1" dirty="0" smtClean="0"/>
              <a:t>                                   </a:t>
            </a:r>
            <a:endParaRPr lang="ru-RU" sz="3200" dirty="0" smtClean="0"/>
          </a:p>
          <a:p>
            <a:pPr>
              <a:buNone/>
            </a:pPr>
            <a:r>
              <a:rPr lang="az-Latn-AZ" b="1" dirty="0" smtClean="0"/>
              <a:t>                                  Dəyirmi Masa</a:t>
            </a:r>
            <a:endParaRPr lang="en-US" b="1" dirty="0" smtClean="0"/>
          </a:p>
          <a:p>
            <a:pPr>
              <a:buNone/>
            </a:pPr>
            <a:endParaRPr lang="en-US" b="1" dirty="0" smtClean="0"/>
          </a:p>
          <a:p>
            <a:pPr>
              <a:buNone/>
            </a:pPr>
            <a:r>
              <a:rPr lang="en-US" b="1" dirty="0" smtClean="0"/>
              <a:t>                    </a:t>
            </a:r>
            <a:r>
              <a:rPr lang="az-Latn-AZ" b="1" dirty="0" smtClean="0"/>
              <a:t>MUSTAFAYEV İSLAM İSRAFİL oğlu</a:t>
            </a:r>
            <a:r>
              <a:rPr lang="en-US" b="1" dirty="0" smtClean="0"/>
              <a:t>   </a:t>
            </a:r>
            <a:endParaRPr lang="az-Latn-AZ" b="1" dirty="0" smtClean="0"/>
          </a:p>
          <a:p>
            <a:pPr>
              <a:buNone/>
            </a:pPr>
            <a:r>
              <a:rPr lang="az-Latn-AZ" b="1" dirty="0" smtClean="0"/>
              <a:t>                                  </a:t>
            </a:r>
            <a:r>
              <a:rPr lang="en-US" b="1" dirty="0" smtClean="0"/>
              <a:t>  </a:t>
            </a:r>
            <a:endParaRPr lang="az-Latn-AZ" b="1" dirty="0" smtClean="0"/>
          </a:p>
          <a:p>
            <a:pPr>
              <a:buNone/>
            </a:pPr>
            <a:r>
              <a:rPr lang="az-Latn-AZ" b="1" dirty="0" smtClean="0"/>
              <a:t>                                    Şəki,  17 iyun 2016</a:t>
            </a:r>
            <a:endParaRPr lang="ru-RU" dirty="0"/>
          </a:p>
        </p:txBody>
      </p:sp>
      <p:pic>
        <p:nvPicPr>
          <p:cNvPr id="5" name="Рисунок 4" descr="gerb-az"/>
          <p:cNvPicPr/>
          <p:nvPr/>
        </p:nvPicPr>
        <p:blipFill>
          <a:blip r:embed="rId2" cstate="print"/>
          <a:srcRect/>
          <a:stretch>
            <a:fillRect/>
          </a:stretch>
        </p:blipFill>
        <p:spPr bwMode="auto">
          <a:xfrm>
            <a:off x="1242452" y="0"/>
            <a:ext cx="1003207" cy="1067081"/>
          </a:xfrm>
          <a:prstGeom prst="rect">
            <a:avLst/>
          </a:prstGeom>
          <a:noFill/>
          <a:ln w="9525">
            <a:noFill/>
            <a:miter lim="800000"/>
            <a:headEnd/>
            <a:tailEnd/>
          </a:ln>
        </p:spPr>
      </p:pic>
      <p:pic>
        <p:nvPicPr>
          <p:cNvPr id="6" name="Рисунок 5" descr="http://www.science.gov.az/uploads/jpg/p1ajh2a51d96pd7c1jne76stu84.jpg"/>
          <p:cNvPicPr/>
          <p:nvPr/>
        </p:nvPicPr>
        <p:blipFill>
          <a:blip r:embed="rId3" cstate="print"/>
          <a:srcRect/>
          <a:stretch>
            <a:fillRect/>
          </a:stretch>
        </p:blipFill>
        <p:spPr bwMode="auto">
          <a:xfrm>
            <a:off x="4249271" y="0"/>
            <a:ext cx="1051391" cy="967068"/>
          </a:xfrm>
          <a:prstGeom prst="rect">
            <a:avLst/>
          </a:prstGeom>
          <a:noFill/>
          <a:ln w="9525">
            <a:noFill/>
            <a:miter lim="800000"/>
            <a:headEnd/>
            <a:tailEnd/>
          </a:ln>
        </p:spPr>
      </p:pic>
      <p:pic>
        <p:nvPicPr>
          <p:cNvPr id="7" name="Рисунок 6" descr="ruzgar_logo"/>
          <p:cNvPicPr/>
          <p:nvPr/>
        </p:nvPicPr>
        <p:blipFill>
          <a:blip r:embed="rId4" cstate="print"/>
          <a:srcRect/>
          <a:stretch>
            <a:fillRect/>
          </a:stretch>
        </p:blipFill>
        <p:spPr bwMode="auto">
          <a:xfrm>
            <a:off x="7167282" y="188259"/>
            <a:ext cx="1108541" cy="72950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753" y="203762"/>
            <a:ext cx="10515600" cy="804768"/>
          </a:xfrm>
        </p:spPr>
        <p:txBody>
          <a:bodyPr/>
          <a:lstStyle/>
          <a:p>
            <a:pPr algn="ctr"/>
            <a:r>
              <a:rPr lang="en-US" b="1" dirty="0" smtClean="0">
                <a:solidFill>
                  <a:schemeClr val="bg1"/>
                </a:solidFill>
              </a:rPr>
              <a:t>F</a:t>
            </a:r>
            <a:r>
              <a:rPr lang="az-Latn-AZ" b="1" dirty="0" smtClean="0">
                <a:solidFill>
                  <a:schemeClr val="bg1"/>
                </a:solidFill>
              </a:rPr>
              <a:t>otolar</a:t>
            </a:r>
            <a:endParaRPr lang="en-US" b="1" dirty="0">
              <a:solidFill>
                <a:schemeClr val="bg1"/>
              </a:solidFill>
            </a:endParaRPr>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Рисунок 11" descr="sekil 2.JPG"/>
          <p:cNvPicPr>
            <a:picLocks noChangeAspect="1"/>
          </p:cNvPicPr>
          <p:nvPr/>
        </p:nvPicPr>
        <p:blipFill>
          <a:blip r:embed="rId9" cstate="print"/>
          <a:stretch>
            <a:fillRect/>
          </a:stretch>
        </p:blipFill>
        <p:spPr>
          <a:xfrm>
            <a:off x="1575878" y="3796794"/>
            <a:ext cx="4642104" cy="2746248"/>
          </a:xfrm>
          <a:prstGeom prst="rect">
            <a:avLst/>
          </a:prstGeom>
        </p:spPr>
      </p:pic>
      <p:pic>
        <p:nvPicPr>
          <p:cNvPr id="13" name="Рисунок 12" descr="Sekil 4.jpg"/>
          <p:cNvPicPr>
            <a:picLocks noChangeAspect="1"/>
          </p:cNvPicPr>
          <p:nvPr/>
        </p:nvPicPr>
        <p:blipFill>
          <a:blip r:embed="rId10" cstate="print"/>
          <a:stretch>
            <a:fillRect/>
          </a:stretch>
        </p:blipFill>
        <p:spPr>
          <a:xfrm>
            <a:off x="1557968" y="1027704"/>
            <a:ext cx="4600785" cy="2508871"/>
          </a:xfrm>
          <a:prstGeom prst="rect">
            <a:avLst/>
          </a:prstGeom>
        </p:spPr>
      </p:pic>
      <p:pic>
        <p:nvPicPr>
          <p:cNvPr id="14" name="Рисунок 13" descr="sekil3.JPG"/>
          <p:cNvPicPr>
            <a:picLocks noChangeAspect="1"/>
          </p:cNvPicPr>
          <p:nvPr/>
        </p:nvPicPr>
        <p:blipFill>
          <a:blip r:embed="rId11" cstate="print"/>
          <a:stretch>
            <a:fillRect/>
          </a:stretch>
        </p:blipFill>
        <p:spPr>
          <a:xfrm>
            <a:off x="6992471" y="3805518"/>
            <a:ext cx="4760257" cy="2743200"/>
          </a:xfrm>
          <a:prstGeom prst="rect">
            <a:avLst/>
          </a:prstGeom>
        </p:spPr>
      </p:pic>
      <p:pic>
        <p:nvPicPr>
          <p:cNvPr id="15" name="Рисунок 14" descr="Uz gabigi.jpg"/>
          <p:cNvPicPr>
            <a:picLocks noChangeAspect="1"/>
          </p:cNvPicPr>
          <p:nvPr/>
        </p:nvPicPr>
        <p:blipFill>
          <a:blip r:embed="rId12" cstate="print"/>
          <a:stretch>
            <a:fillRect/>
          </a:stretch>
        </p:blipFill>
        <p:spPr>
          <a:xfrm>
            <a:off x="7019365" y="1047380"/>
            <a:ext cx="4652681" cy="2583326"/>
          </a:xfrm>
          <a:prstGeom prst="rect">
            <a:avLst/>
          </a:prstGeom>
        </p:spPr>
      </p:pic>
    </p:spTree>
    <p:extLst>
      <p:ext uri="{BB962C8B-B14F-4D97-AF65-F5344CB8AC3E}">
        <p14:creationId xmlns="" xmlns:p14="http://schemas.microsoft.com/office/powerpoint/2010/main" val="385624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Содержимое 8" descr="SA700421.JPG"/>
          <p:cNvPicPr>
            <a:picLocks noGrp="1" noChangeAspect="1"/>
          </p:cNvPicPr>
          <p:nvPr>
            <p:ph idx="1"/>
          </p:nvPr>
        </p:nvPicPr>
        <p:blipFill>
          <a:blip r:embed="rId9" cstate="print"/>
          <a:stretch>
            <a:fillRect/>
          </a:stretch>
        </p:blipFill>
        <p:spPr>
          <a:xfrm>
            <a:off x="1398226" y="1162440"/>
            <a:ext cx="4447032" cy="2602736"/>
          </a:xfrm>
          <a:prstGeom prst="rect">
            <a:avLst/>
          </a:prstGeom>
        </p:spPr>
      </p:pic>
      <p:pic>
        <p:nvPicPr>
          <p:cNvPr id="10" name="Рисунок 9" descr="SA700411.JPG"/>
          <p:cNvPicPr>
            <a:picLocks noChangeAspect="1"/>
          </p:cNvPicPr>
          <p:nvPr/>
        </p:nvPicPr>
        <p:blipFill>
          <a:blip r:embed="rId10" cstate="print"/>
          <a:stretch>
            <a:fillRect/>
          </a:stretch>
        </p:blipFill>
        <p:spPr>
          <a:xfrm>
            <a:off x="6567921" y="1145171"/>
            <a:ext cx="4445219" cy="2581656"/>
          </a:xfrm>
          <a:prstGeom prst="rect">
            <a:avLst/>
          </a:prstGeom>
        </p:spPr>
      </p:pic>
      <p:pic>
        <p:nvPicPr>
          <p:cNvPr id="11" name="Содержимое 8" descr="SA700410.JPG"/>
          <p:cNvPicPr>
            <a:picLocks noChangeAspect="1"/>
          </p:cNvPicPr>
          <p:nvPr/>
        </p:nvPicPr>
        <p:blipFill>
          <a:blip r:embed="rId11" cstate="print"/>
          <a:stretch>
            <a:fillRect/>
          </a:stretch>
        </p:blipFill>
        <p:spPr>
          <a:xfrm>
            <a:off x="3787408" y="3951822"/>
            <a:ext cx="4563215" cy="2677578"/>
          </a:xfrm>
          <a:prstGeom prst="rect">
            <a:avLst/>
          </a:prstGeom>
        </p:spPr>
      </p:pic>
      <p:sp>
        <p:nvSpPr>
          <p:cNvPr id="13" name="Заголовок 1"/>
          <p:cNvSpPr>
            <a:spLocks noGrp="1"/>
          </p:cNvSpPr>
          <p:nvPr>
            <p:ph type="title"/>
          </p:nvPr>
        </p:nvSpPr>
        <p:spPr>
          <a:xfrm>
            <a:off x="824753" y="203762"/>
            <a:ext cx="10515600" cy="804768"/>
          </a:xfrm>
        </p:spPr>
        <p:txBody>
          <a:bodyPr/>
          <a:lstStyle/>
          <a:p>
            <a:pPr algn="ctr"/>
            <a:r>
              <a:rPr lang="en-US" b="1" dirty="0" smtClean="0">
                <a:solidFill>
                  <a:schemeClr val="bg1"/>
                </a:solidFill>
              </a:rPr>
              <a:t>F</a:t>
            </a:r>
            <a:r>
              <a:rPr lang="az-Latn-AZ" b="1" dirty="0" smtClean="0">
                <a:solidFill>
                  <a:schemeClr val="bg1"/>
                </a:solidFill>
              </a:rPr>
              <a:t>otolar</a:t>
            </a:r>
            <a:endParaRPr lang="en-US" b="1" dirty="0">
              <a:solidFill>
                <a:schemeClr val="bg1"/>
              </a:solidFill>
            </a:endParaRPr>
          </a:p>
        </p:txBody>
      </p:sp>
    </p:spTree>
    <p:extLst>
      <p:ext uri="{BB962C8B-B14F-4D97-AF65-F5344CB8AC3E}">
        <p14:creationId xmlns="" xmlns:p14="http://schemas.microsoft.com/office/powerpoint/2010/main" val="391060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dirty="0" smtClean="0"/>
              <a:t>  DİQQƏTİNİZƏ GÖRƏ TƏŞƏKKÜRLƏR</a:t>
            </a:r>
            <a:endParaRPr lang="ru-RU" dirty="0"/>
          </a:p>
        </p:txBody>
      </p:sp>
      <p:sp>
        <p:nvSpPr>
          <p:cNvPr id="3" name="Содержимое 2"/>
          <p:cNvSpPr>
            <a:spLocks noGrp="1"/>
          </p:cNvSpPr>
          <p:nvPr>
            <p:ph idx="1"/>
          </p:nvPr>
        </p:nvSpPr>
        <p:spPr/>
        <p:txBody>
          <a:bodyPr/>
          <a:lstStyle/>
          <a:p>
            <a:r>
              <a:rPr lang="az-Latn-AZ" dirty="0" smtClean="0"/>
              <a:t>Imustafayev</a:t>
            </a:r>
            <a:r>
              <a:rPr lang="en-US" dirty="0" smtClean="0"/>
              <a:t>@</a:t>
            </a:r>
            <a:r>
              <a:rPr lang="en-US" dirty="0" err="1" smtClean="0"/>
              <a:t>mail.ru</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4973638"/>
            <a:ext cx="9144000" cy="1655762"/>
          </a:xfrm>
        </p:spPr>
        <p:txBody>
          <a:bodyPr/>
          <a:lstStyle/>
          <a:p>
            <a:endParaRPr lang="az-Latn-AZ" dirty="0" smtClean="0">
              <a:solidFill>
                <a:schemeClr val="bg1"/>
              </a:solidFill>
            </a:endParaRPr>
          </a:p>
          <a:p>
            <a:endParaRPr lang="en-US" dirty="0" smtClean="0">
              <a:solidFill>
                <a:schemeClr val="bg1"/>
              </a:solidFill>
            </a:endParaRPr>
          </a:p>
        </p:txBody>
      </p:sp>
      <p:pic>
        <p:nvPicPr>
          <p:cNvPr id="4" name="Рисунок 3" descr="C:\Users\blerina.gjeka\Pictures\GEF Spanish logo\UNDP_Logo-Blue w TaglineBlue-ENG.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4"/>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7"/>
          </p:cNvPr>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102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Заголовок 8"/>
          <p:cNvSpPr>
            <a:spLocks noGrp="1"/>
          </p:cNvSpPr>
          <p:nvPr>
            <p:ph type="ctrTitle"/>
          </p:nvPr>
        </p:nvSpPr>
        <p:spPr>
          <a:xfrm>
            <a:off x="1604683" y="1990661"/>
            <a:ext cx="9314329" cy="3280586"/>
          </a:xfrm>
        </p:spPr>
        <p:txBody>
          <a:bodyPr>
            <a:noAutofit/>
          </a:bodyPr>
          <a:lstStyle/>
          <a:p>
            <a:r>
              <a:rPr lang="az-Latn-AZ" sz="4000" b="1" dirty="0" smtClean="0">
                <a:solidFill>
                  <a:schemeClr val="bg1"/>
                </a:solidFill>
                <a:latin typeface="Times New Roman" pitchFamily="18" charset="0"/>
                <a:cs typeface="Times New Roman" pitchFamily="18" charset="0"/>
              </a:rPr>
              <a:t>Dünyada meşə yanğınları </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az-Latn-AZ" sz="4000" b="1" i="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az-Latn-AZ" sz="4000" dirty="0" smtClean="0">
                <a:latin typeface="Times New Roman" pitchFamily="18" charset="0"/>
                <a:cs typeface="Times New Roman" pitchFamily="18" charset="0"/>
              </a:rPr>
              <a:t>Son 100 ildə dünya meşə sahəsinin70 faizini itirib. Bunun təxminən 80 faizi yanğınlar nəticəsində baş verib. 100 ildə 56% meşə sahəsi yanmışdır.Yanğınlar hər il orta hesabla yer kürəsində 20 milyon ha</a:t>
            </a:r>
            <a:r>
              <a:rPr lang="en-US" sz="4000" dirty="0" smtClean="0">
                <a:latin typeface="Times New Roman" pitchFamily="18" charset="0"/>
                <a:cs typeface="Times New Roman" pitchFamily="18" charset="0"/>
              </a:rPr>
              <a:t> </a:t>
            </a:r>
            <a:r>
              <a:rPr lang="az-Latn-AZ" sz="4000" dirty="0" smtClean="0">
                <a:latin typeface="Times New Roman" pitchFamily="18" charset="0"/>
                <a:cs typeface="Times New Roman" pitchFamily="18" charset="0"/>
              </a:rPr>
              <a:t>meşələrin məhv edir</a:t>
            </a:r>
            <a:endParaRPr lang="ru-RU" sz="4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3656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az-Latn-AZ" b="1" dirty="0" smtClean="0">
                <a:solidFill>
                  <a:schemeClr val="bg1"/>
                </a:solidFill>
              </a:rPr>
              <a:t>Azərbaycanda meşə</a:t>
            </a:r>
            <a:endParaRPr lang="ru-RU" dirty="0" smtClean="0">
              <a:solidFill>
                <a:schemeClr val="bg1"/>
              </a:solidFill>
            </a:endParaRPr>
          </a:p>
        </p:txBody>
      </p:sp>
      <p:sp>
        <p:nvSpPr>
          <p:cNvPr id="3" name="Объект 2"/>
          <p:cNvSpPr>
            <a:spLocks noGrp="1"/>
          </p:cNvSpPr>
          <p:nvPr>
            <p:ph idx="1"/>
          </p:nvPr>
        </p:nvSpPr>
        <p:spPr>
          <a:xfrm>
            <a:off x="1335741" y="1220510"/>
            <a:ext cx="9690847" cy="4351338"/>
          </a:xfrm>
        </p:spPr>
        <p:txBody>
          <a:bodyPr>
            <a:noAutofit/>
          </a:bodyPr>
          <a:lstStyle/>
          <a:p>
            <a:pPr>
              <a:buNone/>
            </a:pPr>
            <a:endParaRPr lang="ru-RU" sz="4000" dirty="0" smtClean="0"/>
          </a:p>
          <a:p>
            <a:pPr algn="ctr">
              <a:buNone/>
            </a:pPr>
            <a:r>
              <a:rPr lang="az-Latn-AZ" sz="4000" dirty="0" smtClean="0">
                <a:latin typeface="Times New Roman" pitchFamily="18" charset="0"/>
                <a:cs typeface="Times New Roman" pitchFamily="18" charset="0"/>
              </a:rPr>
              <a:t>Azərbaycan ərazisində 1 milyon 214 min ha meşə fondu</a:t>
            </a:r>
            <a:endParaRPr lang="ru-RU" sz="4000" dirty="0" smtClean="0">
              <a:latin typeface="Times New Roman" pitchFamily="18" charset="0"/>
              <a:cs typeface="Times New Roman" pitchFamily="18" charset="0"/>
            </a:endParaRPr>
          </a:p>
          <a:p>
            <a:pPr algn="ctr">
              <a:buNone/>
            </a:pPr>
            <a:r>
              <a:rPr lang="az-Latn-AZ" sz="4000" dirty="0" smtClean="0">
                <a:latin typeface="Times New Roman" pitchFamily="18" charset="0"/>
                <a:cs typeface="Times New Roman" pitchFamily="18" charset="0"/>
              </a:rPr>
              <a:t>Meşə ilə örtülü sahə 1 milyon 021 min ha , 11.8%</a:t>
            </a:r>
            <a:endParaRPr lang="ru-RU" sz="4000" dirty="0" smtClean="0">
              <a:latin typeface="Times New Roman" pitchFamily="18" charset="0"/>
              <a:cs typeface="Times New Roman" pitchFamily="18" charset="0"/>
            </a:endParaRPr>
          </a:p>
          <a:p>
            <a:pPr algn="ctr">
              <a:buNone/>
            </a:pPr>
            <a:r>
              <a:rPr lang="az-Latn-AZ" sz="4000" dirty="0" smtClean="0">
                <a:latin typeface="Times New Roman" pitchFamily="18" charset="0"/>
                <a:cs typeface="Times New Roman" pitchFamily="18" charset="0"/>
              </a:rPr>
              <a:t>Meşələrin 95 faizə qədəri dağlıq və dağətəyi,  qalan 5 %- çay vadilərində, düzən ərazilərdə yayılıb. </a:t>
            </a:r>
            <a:endParaRPr lang="ru-RU" sz="4000" dirty="0">
              <a:latin typeface="Times New Roman" pitchFamily="18" charset="0"/>
              <a:cs typeface="Times New Roman" pitchFamily="18" charset="0"/>
            </a:endParaRPr>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241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az-Latn-AZ" b="1" dirty="0" smtClean="0">
                <a:solidFill>
                  <a:schemeClr val="bg1"/>
                </a:solidFill>
              </a:rPr>
              <a:t>Meşələr və biomüxtəliflik</a:t>
            </a:r>
            <a:endParaRPr lang="ru-RU" dirty="0" smtClean="0">
              <a:solidFill>
                <a:schemeClr val="bg1"/>
              </a:solidFill>
            </a:endParaRPr>
          </a:p>
        </p:txBody>
      </p:sp>
      <p:sp>
        <p:nvSpPr>
          <p:cNvPr id="3" name="Объект 2"/>
          <p:cNvSpPr>
            <a:spLocks noGrp="1"/>
          </p:cNvSpPr>
          <p:nvPr>
            <p:ph idx="1"/>
          </p:nvPr>
        </p:nvSpPr>
        <p:spPr>
          <a:xfrm>
            <a:off x="838200" y="1341533"/>
            <a:ext cx="10515600" cy="4351338"/>
          </a:xfrm>
        </p:spPr>
        <p:txBody>
          <a:bodyPr>
            <a:normAutofit/>
          </a:bodyPr>
          <a:lstStyle/>
          <a:p>
            <a:pPr algn="ctr">
              <a:buNone/>
            </a:pPr>
            <a:r>
              <a:rPr lang="az-Latn-AZ" sz="3600" dirty="0" smtClean="0">
                <a:solidFill>
                  <a:schemeClr val="bg1"/>
                </a:solidFill>
                <a:latin typeface="Times New Roman" pitchFamily="18" charset="0"/>
                <a:cs typeface="Times New Roman" pitchFamily="18" charset="0"/>
              </a:rPr>
              <a:t> </a:t>
            </a:r>
            <a:endParaRPr lang="ru-RU" sz="3600" dirty="0" smtClean="0">
              <a:solidFill>
                <a:schemeClr val="bg1"/>
              </a:solidFill>
              <a:latin typeface="Times New Roman" pitchFamily="18" charset="0"/>
              <a:cs typeface="Times New Roman" pitchFamily="18" charset="0"/>
            </a:endParaRPr>
          </a:p>
          <a:p>
            <a:pPr algn="ctr">
              <a:buNone/>
            </a:pPr>
            <a:r>
              <a:rPr lang="az-Latn-AZ" sz="3600" dirty="0" smtClean="0">
                <a:latin typeface="Times New Roman" pitchFamily="18" charset="0"/>
                <a:cs typeface="Times New Roman" pitchFamily="18" charset="0"/>
              </a:rPr>
              <a:t>Azərbaycanda 125 fəsiləyə və 930 cinsə daxil olan ali bitkilərin 4500 növü mövcuddur ki, bunlardan 48 fəsiləyə, 135 cinsə mənsub olan 450 növ ağac və kollar ölkənin müxtəlif bölgələrindəki meşələrində bitir. Azərbaycan meşələrində 1536 cinsə aid olan 150 növ yabanı meyvə bitkiləri mövcuddur ki, onlardan 30 faizi istismar əhəmiyyətli məhsullardır.</a:t>
            </a:r>
            <a:endParaRPr lang="ru-RU" sz="3600" dirty="0" smtClean="0">
              <a:latin typeface="Times New Roman" pitchFamily="18" charset="0"/>
              <a:cs typeface="Times New Roman" pitchFamily="18" charset="0"/>
            </a:endParaRPr>
          </a:p>
          <a:p>
            <a:endParaRPr lang="en-US" dirty="0"/>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458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az-Latn-AZ" sz="4000" b="1" dirty="0" smtClean="0">
                <a:solidFill>
                  <a:schemeClr val="bg1"/>
                </a:solidFill>
                <a:latin typeface="Times New Roman" pitchFamily="18" charset="0"/>
                <a:cs typeface="Times New Roman" pitchFamily="18" charset="0"/>
              </a:rPr>
              <a:t>Meşə yanğınları barədə statistik məlumatlar</a:t>
            </a:r>
            <a:endParaRPr lang="ru-RU" sz="4000" dirty="0">
              <a:solidFill>
                <a:schemeClr val="bg1"/>
              </a:solidFill>
              <a:latin typeface="Times New Roman" pitchFamily="18" charset="0"/>
              <a:cs typeface="Times New Roman" pitchFamily="18" charset="0"/>
            </a:endParaRPr>
          </a:p>
        </p:txBody>
      </p:sp>
      <p:graphicFrame>
        <p:nvGraphicFramePr>
          <p:cNvPr id="10" name="Содержимое 9"/>
          <p:cNvGraphicFramePr>
            <a:graphicFrameLocks noGrp="1"/>
          </p:cNvGraphicFramePr>
          <p:nvPr>
            <p:ph idx="1"/>
          </p:nvPr>
        </p:nvGraphicFramePr>
        <p:xfrm>
          <a:off x="2205318" y="1896035"/>
          <a:ext cx="7745506" cy="3962400"/>
        </p:xfrm>
        <a:graphic>
          <a:graphicData uri="http://schemas.openxmlformats.org/drawingml/2006/table">
            <a:tbl>
              <a:tblPr/>
              <a:tblGrid>
                <a:gridCol w="1882850"/>
                <a:gridCol w="2037580"/>
                <a:gridCol w="1912538"/>
                <a:gridCol w="1912538"/>
              </a:tblGrid>
              <a:tr h="593740">
                <a:tc>
                  <a:txBody>
                    <a:bodyPr/>
                    <a:lstStyle/>
                    <a:p>
                      <a:pPr>
                        <a:spcAft>
                          <a:spcPts val="0"/>
                        </a:spcAft>
                      </a:pPr>
                      <a:r>
                        <a:rPr lang="az-Latn-AZ" sz="2000" b="1">
                          <a:latin typeface="Times New Roman" pitchFamily="18" charset="0"/>
                          <a:ea typeface="Times New Roman"/>
                          <a:cs typeface="Times New Roman" pitchFamily="18" charset="0"/>
                        </a:rPr>
                        <a:t>İllər</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Yanğın hadisələrinin sayı</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Yanmış meşə sahəsi, ha</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Dəymiş zərər, manat</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77</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2005</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2</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34,8</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2006</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15</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2007</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88</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2008</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25</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2009</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29</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2010</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24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55,4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1113</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2011</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dirty="0">
                          <a:latin typeface="Times New Roman" pitchFamily="18" charset="0"/>
                          <a:ea typeface="Times New Roman"/>
                          <a:cs typeface="Times New Roman" pitchFamily="18" charset="0"/>
                        </a:rPr>
                        <a:t>3.8</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245</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2012</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8</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10.0</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863</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2014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14</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58</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4903</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70">
                <a:tc>
                  <a:txBody>
                    <a:bodyPr/>
                    <a:lstStyle/>
                    <a:p>
                      <a:pPr>
                        <a:spcAft>
                          <a:spcPts val="0"/>
                        </a:spcAft>
                      </a:pPr>
                      <a:r>
                        <a:rPr lang="az-Latn-AZ" sz="2000" b="1">
                          <a:latin typeface="Times New Roman" pitchFamily="18" charset="0"/>
                          <a:ea typeface="Times New Roman"/>
                          <a:cs typeface="Times New Roman" pitchFamily="18" charset="0"/>
                        </a:rPr>
                        <a:t>2015</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a:latin typeface="Times New Roman" pitchFamily="18" charset="0"/>
                          <a:ea typeface="Times New Roman"/>
                          <a:cs typeface="Times New Roman" pitchFamily="18" charset="0"/>
                        </a:rPr>
                        <a:t>6</a:t>
                      </a:r>
                      <a:endParaRPr lang="ru-RU"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az-Latn-AZ" sz="2000" b="1">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az-Latn-AZ" sz="2000" b="1" dirty="0">
                          <a:latin typeface="Times New Roman" pitchFamily="18" charset="0"/>
                          <a:ea typeface="Times New Roman"/>
                          <a:cs typeface="Times New Roman" pitchFamily="18" charset="0"/>
                        </a:rPr>
                        <a:t>2000</a:t>
                      </a:r>
                      <a:endParaRPr lang="ru-RU" sz="20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215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solidFill>
                  <a:schemeClr val="bg1"/>
                </a:solidFill>
                <a:latin typeface="Times New Roman" pitchFamily="18" charset="0"/>
                <a:cs typeface="Times New Roman" pitchFamily="18" charset="0"/>
              </a:rPr>
              <a:t>Me</a:t>
            </a:r>
            <a:r>
              <a:rPr lang="az-Latn-AZ" sz="3600" dirty="0" smtClean="0">
                <a:solidFill>
                  <a:schemeClr val="bg1"/>
                </a:solidFill>
                <a:latin typeface="Times New Roman" pitchFamily="18" charset="0"/>
                <a:cs typeface="Times New Roman" pitchFamily="18" charset="0"/>
              </a:rPr>
              <a:t>şə yanğınlarının səbəbləri</a:t>
            </a:r>
            <a:endParaRPr lang="ru-RU" sz="3600"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a:buNone/>
            </a:pPr>
            <a:r>
              <a:rPr lang="az-Latn-AZ" sz="2000" b="1" dirty="0" smtClean="0">
                <a:latin typeface="Times New Roman" pitchFamily="18" charset="0"/>
                <a:cs typeface="Times New Roman" pitchFamily="18" charset="0"/>
              </a:rPr>
              <a:t>Aparılan təhlillərə görə, yanğınların yaranmasında, yayılmasında birinci və əsas səbəb insanların layqeyidliyi və diqqətsizliyidir. </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-Kənd təsərrüfatı sahələrində baş verən yanğınların meşələrə keçməsi</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-Enerji ötürücü xətlərinin qopması, </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-Ocağın yaxşı söndürülməməsi, </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-Siqaretin meşəyə atılması,</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 Ovçuların və turistlərin qaladığı ocaqların söndürülməməsi </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 Meşədə tarla açmaq, cinayət izlərini örtmək, terror və s. məqsədlərlə yanğınlarının törədilməsi</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 -Dağlıq Qarabağda və ətraf rayonlarda ermənilər tərəfindən qiymətli ağacların qırılması və sonradan yanğın törədilməsi</a:t>
            </a:r>
            <a:endParaRPr lang="ru-RU" sz="2000" b="1" dirty="0" smtClean="0">
              <a:latin typeface="Times New Roman" pitchFamily="18" charset="0"/>
              <a:cs typeface="Times New Roman" pitchFamily="18" charset="0"/>
            </a:endParaRPr>
          </a:p>
          <a:p>
            <a:pPr>
              <a:buNone/>
            </a:pPr>
            <a:r>
              <a:rPr lang="az-Latn-AZ" sz="2000" b="1" dirty="0" smtClean="0">
                <a:latin typeface="Times New Roman" pitchFamily="18" charset="0"/>
                <a:cs typeface="Times New Roman" pitchFamily="18" charset="0"/>
              </a:rPr>
              <a:t>-Təbii ki, təbii faktorlardan qaynaqlanan yanğınlar da mühüm yer tutur: ildırım, quraqlıq, şüşə parçalarının optik xüsusiyyət göstərməsi,  iqlim dəyişməsi, havaların kəskin istiləşməsi</a:t>
            </a:r>
            <a:endParaRPr lang="ru-RU" sz="2000" b="1" dirty="0" smtClean="0">
              <a:latin typeface="Times New Roman" pitchFamily="18" charset="0"/>
              <a:cs typeface="Times New Roman" pitchFamily="18" charset="0"/>
            </a:endParaRPr>
          </a:p>
          <a:p>
            <a:pPr>
              <a:buNone/>
            </a:pPr>
            <a:endParaRPr lang="en-US" sz="2000" b="1" dirty="0">
              <a:latin typeface="Times New Roman" pitchFamily="18" charset="0"/>
              <a:cs typeface="Times New Roman" pitchFamily="18" charset="0"/>
            </a:endParaRPr>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34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2329" y="1798728"/>
            <a:ext cx="10515600" cy="4351338"/>
          </a:xfrm>
        </p:spPr>
        <p:txBody>
          <a:bodyPr>
            <a:normAutofit fontScale="92500" lnSpcReduction="10000"/>
          </a:bodyPr>
          <a:lstStyle/>
          <a:p>
            <a:pPr>
              <a:buNone/>
            </a:pPr>
            <a:r>
              <a:rPr lang="az-Latn-AZ" sz="3900" dirty="0" smtClean="0">
                <a:latin typeface="Times New Roman" pitchFamily="18" charset="0"/>
                <a:cs typeface="Times New Roman" pitchFamily="18" charset="0"/>
              </a:rPr>
              <a:t>Qanunvericilik: -«Yanğın təhlükəsizliyi haqqında» Qanun</a:t>
            </a:r>
            <a:endParaRPr lang="ru-RU" sz="3900" dirty="0" smtClean="0">
              <a:latin typeface="Times New Roman" pitchFamily="18" charset="0"/>
              <a:cs typeface="Times New Roman" pitchFamily="18" charset="0"/>
            </a:endParaRPr>
          </a:p>
          <a:p>
            <a:pPr>
              <a:buNone/>
            </a:pPr>
            <a:r>
              <a:rPr lang="az-Latn-AZ" sz="3900" dirty="0" smtClean="0">
                <a:latin typeface="Times New Roman" pitchFamily="18" charset="0"/>
                <a:cs typeface="Times New Roman" pitchFamily="18" charset="0"/>
              </a:rPr>
              <a:t>İnstitusional:</a:t>
            </a:r>
            <a:endParaRPr lang="ru-RU" sz="3900" dirty="0" smtClean="0">
              <a:latin typeface="Times New Roman" pitchFamily="18" charset="0"/>
              <a:cs typeface="Times New Roman" pitchFamily="18" charset="0"/>
            </a:endParaRPr>
          </a:p>
          <a:p>
            <a:pPr>
              <a:buNone/>
            </a:pPr>
            <a:r>
              <a:rPr lang="az-Latn-AZ" sz="3900" dirty="0" smtClean="0">
                <a:latin typeface="Times New Roman" pitchFamily="18" charset="0"/>
                <a:cs typeface="Times New Roman" pitchFamily="18" charset="0"/>
              </a:rPr>
              <a:t>-Qoruyucu zolaqlar :2010-cu ildə ETSN tərəifndən 691 km qoruyucu zolaq açılıb</a:t>
            </a:r>
            <a:endParaRPr lang="ru-RU" sz="3900" dirty="0" smtClean="0">
              <a:latin typeface="Times New Roman" pitchFamily="18" charset="0"/>
              <a:cs typeface="Times New Roman" pitchFamily="18" charset="0"/>
            </a:endParaRPr>
          </a:p>
          <a:p>
            <a:pPr>
              <a:buNone/>
            </a:pPr>
            <a:r>
              <a:rPr lang="az-Latn-AZ" sz="3900" dirty="0" smtClean="0">
                <a:latin typeface="Times New Roman" pitchFamily="18" charset="0"/>
                <a:cs typeface="Times New Roman" pitchFamily="18" charset="0"/>
              </a:rPr>
              <a:t>- FHN-in Aviasiya Dəstəsində mövcud olan Ka-32, Mi-171 tipli helikopterlər, «Be-200 ÇS» markalı amfibiya təyyarəsi</a:t>
            </a:r>
            <a:endParaRPr lang="ru-RU" sz="3900" dirty="0" smtClean="0">
              <a:latin typeface="Times New Roman" pitchFamily="18" charset="0"/>
              <a:cs typeface="Times New Roman" pitchFamily="18" charset="0"/>
            </a:endParaRPr>
          </a:p>
          <a:p>
            <a:endParaRPr lang="en-US" dirty="0"/>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Прямоугольник 9"/>
          <p:cNvSpPr/>
          <p:nvPr/>
        </p:nvSpPr>
        <p:spPr>
          <a:xfrm>
            <a:off x="1895382" y="443753"/>
            <a:ext cx="9171548" cy="757130"/>
          </a:xfrm>
          <a:prstGeom prst="rect">
            <a:avLst/>
          </a:prstGeom>
        </p:spPr>
        <p:txBody>
          <a:bodyPr wrap="square">
            <a:spAutoFit/>
          </a:bodyPr>
          <a:lstStyle/>
          <a:p>
            <a:pPr marL="228600" lvl="0" indent="-228600" algn="ctr">
              <a:lnSpc>
                <a:spcPct val="90000"/>
              </a:lnSpc>
              <a:spcBef>
                <a:spcPts val="1000"/>
              </a:spcBef>
            </a:pPr>
            <a:r>
              <a:rPr lang="az-Latn-AZ" sz="4800" b="1" dirty="0" smtClean="0">
                <a:solidFill>
                  <a:prstClr val="white"/>
                </a:solidFill>
                <a:latin typeface="Times New Roman" pitchFamily="18" charset="0"/>
                <a:cs typeface="Times New Roman" pitchFamily="18" charset="0"/>
              </a:rPr>
              <a:t>Meşə yanğınlarına qarşı tədbirlər:</a:t>
            </a:r>
            <a:endParaRPr lang="ru-RU" sz="4800" b="1" dirty="0" smtClean="0">
              <a:solidFill>
                <a:prstClr val="white"/>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52689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az-Latn-AZ" sz="4000" b="1" dirty="0" smtClean="0">
                <a:solidFill>
                  <a:schemeClr val="bg1"/>
                </a:solidFill>
                <a:latin typeface="Times New Roman" pitchFamily="18" charset="0"/>
                <a:cs typeface="Times New Roman" pitchFamily="18" charset="0"/>
              </a:rPr>
              <a:t>Yanğınla mübarizənin ən səmərəli üsulu: Məlumatlandırma və maarifləndirmə</a:t>
            </a:r>
            <a:endParaRPr lang="ru-RU" sz="4000" dirty="0" smtClean="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838200" y="1502896"/>
            <a:ext cx="10515600" cy="4351338"/>
          </a:xfrm>
        </p:spPr>
        <p:txBody>
          <a:bodyPr>
            <a:noAutofit/>
          </a:bodyPr>
          <a:lstStyle/>
          <a:p>
            <a:pPr algn="ctr">
              <a:buNone/>
            </a:pPr>
            <a:r>
              <a:rPr lang="az-Latn-AZ"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algn="ctr">
              <a:buNone/>
            </a:pPr>
            <a:r>
              <a:rPr lang="az-Latn-AZ" sz="3200" dirty="0" smtClean="0">
                <a:latin typeface="Times New Roman" pitchFamily="18" charset="0"/>
                <a:cs typeface="Times New Roman" pitchFamily="18" charset="0"/>
              </a:rPr>
              <a:t>Dünya təcrübəsində sübuta yetirilmişdir ki, insanların meşələrlə «şüurlu davranışı» meşələri yanğından xilas edə biləcək ən vacib məsələdir. Meşə yanğınları «beyinlərə təsirlə» minimuma endirilə bilər.</a:t>
            </a:r>
            <a:endParaRPr lang="ru-RU" sz="3200" dirty="0" smtClean="0">
              <a:latin typeface="Times New Roman" pitchFamily="18" charset="0"/>
              <a:cs typeface="Times New Roman" pitchFamily="18" charset="0"/>
            </a:endParaRPr>
          </a:p>
          <a:p>
            <a:pPr algn="ctr">
              <a:buNone/>
            </a:pPr>
            <a:r>
              <a:rPr lang="az-Latn-AZ" sz="3200" dirty="0" smtClean="0">
                <a:latin typeface="Times New Roman" pitchFamily="18" charset="0"/>
                <a:cs typeface="Times New Roman" pitchFamily="18" charset="0"/>
              </a:rPr>
              <a:t>Bəzi qərbi və mərkəzi Avropa ölkələrində bu metodların müsbət nəticələri görünür.  Baltik ölkələrində yay mövsümlərində meşə kənarlarındakı istirahət mərkəzlərində, mağazalarda satılan siqaret və kibrit qutularının üzərinə meşə yanğınları ilə bağlı xüsusi xəbərdarlıq etiketi vurulur.</a:t>
            </a:r>
            <a:endParaRPr lang="ru-RU" sz="3200" dirty="0">
              <a:latin typeface="Times New Roman" pitchFamily="18" charset="0"/>
              <a:cs typeface="Times New Roman" pitchFamily="18" charset="0"/>
            </a:endParaRPr>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154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2671" y="722966"/>
            <a:ext cx="10515600" cy="4351338"/>
          </a:xfrm>
        </p:spPr>
        <p:txBody>
          <a:bodyPr/>
          <a:lstStyle/>
          <a:p>
            <a:pPr>
              <a:buNone/>
            </a:pPr>
            <a:r>
              <a:rPr lang="az-Latn-AZ" sz="4000" b="1" dirty="0" smtClean="0">
                <a:latin typeface="Times New Roman" pitchFamily="18" charset="0"/>
                <a:cs typeface="Times New Roman" pitchFamily="18" charset="0"/>
              </a:rPr>
              <a:t>Azərbaycan xalqının ümummilli lideri Heydər Əliyev:</a:t>
            </a:r>
            <a:endParaRPr lang="ru-RU" sz="4000" b="1" dirty="0" smtClean="0">
              <a:latin typeface="Times New Roman" pitchFamily="18" charset="0"/>
              <a:cs typeface="Times New Roman" pitchFamily="18" charset="0"/>
            </a:endParaRPr>
          </a:p>
          <a:p>
            <a:pPr>
              <a:buNone/>
            </a:pPr>
            <a:r>
              <a:rPr lang="az-Latn-AZ" sz="4000" b="1" dirty="0" smtClean="0">
                <a:latin typeface="Times New Roman" pitchFamily="18" charset="0"/>
                <a:cs typeface="Times New Roman" pitchFamily="18" charset="0"/>
              </a:rPr>
              <a:t> </a:t>
            </a:r>
            <a:endParaRPr lang="ru-RU" sz="4000" b="1" dirty="0" smtClean="0">
              <a:latin typeface="Times New Roman" pitchFamily="18" charset="0"/>
              <a:cs typeface="Times New Roman" pitchFamily="18" charset="0"/>
            </a:endParaRPr>
          </a:p>
          <a:p>
            <a:pPr>
              <a:buNone/>
            </a:pPr>
            <a:r>
              <a:rPr lang="az-Latn-AZ" sz="4000" b="1" dirty="0" smtClean="0">
                <a:latin typeface="Times New Roman" pitchFamily="18" charset="0"/>
                <a:cs typeface="Times New Roman" pitchFamily="18" charset="0"/>
              </a:rPr>
              <a:t> «Bir hadisənin qarşısını vaxtında almaq onun nəticələrini aradan qaldırmaqdan daha asandır». </a:t>
            </a:r>
            <a:endParaRPr lang="ru-RU" sz="4000" b="1" dirty="0" smtClean="0">
              <a:latin typeface="Times New Roman" pitchFamily="18" charset="0"/>
              <a:cs typeface="Times New Roman" pitchFamily="18" charset="0"/>
            </a:endParaRPr>
          </a:p>
          <a:p>
            <a:endParaRPr lang="en-US" dirty="0"/>
          </a:p>
        </p:txBody>
      </p:sp>
      <p:pic>
        <p:nvPicPr>
          <p:cNvPr id="4" name="Рисунок 3" descr="C:\Users\blerina.gjeka\Pictures\GEF Spanish logo\UNDP_Logo-Blue w TaglineBlue-ENG.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711" y="3936538"/>
            <a:ext cx="704850" cy="1324570"/>
          </a:xfrm>
          <a:prstGeom prst="rect">
            <a:avLst/>
          </a:prstGeom>
          <a:noFill/>
          <a:ln>
            <a:noFill/>
          </a:ln>
        </p:spPr>
      </p:pic>
      <p:pic>
        <p:nvPicPr>
          <p:cNvPr id="5" name="Рисунок 4" descr="http://www.undp.org.ws/portals/12/images/general/SGP_forUNDPwebsite.pn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84" y="2868649"/>
            <a:ext cx="865505" cy="694690"/>
          </a:xfrm>
          <a:prstGeom prst="rect">
            <a:avLst/>
          </a:prstGeom>
          <a:noFill/>
          <a:ln>
            <a:noFill/>
          </a:ln>
        </p:spPr>
      </p:pic>
      <p:pic>
        <p:nvPicPr>
          <p:cNvPr id="6" name="Рисунок 5" descr="http://www.aseanpeat.net/aeimages/Image/EU-logo.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84" y="465064"/>
            <a:ext cx="865505" cy="811530"/>
          </a:xfrm>
          <a:prstGeom prst="rect">
            <a:avLst/>
          </a:prstGeom>
          <a:noFill/>
          <a:ln>
            <a:noFill/>
          </a:ln>
        </p:spPr>
      </p:pic>
      <p:pic>
        <p:nvPicPr>
          <p:cNvPr id="7" name="Рисунок 6" descr="http://www.thegef.org/gef/sites/thegef.org/files/Images/Short-GEF%20logo%20colored%20NOTAG%20transparent.pn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711" y="1702803"/>
            <a:ext cx="704850" cy="819150"/>
          </a:xfrm>
          <a:prstGeom prst="rect">
            <a:avLst/>
          </a:prstGeom>
          <a:noFill/>
          <a:ln>
            <a:noFill/>
          </a:ln>
        </p:spPr>
      </p:pic>
      <p:pic>
        <p:nvPicPr>
          <p:cNvPr id="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384" y="5628856"/>
            <a:ext cx="865505" cy="829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94300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309</Words>
  <Application>Microsoft Office PowerPoint</Application>
  <PresentationFormat>Произвольный</PresentationFormat>
  <Paragraphs>81</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vt:lpstr>
      <vt:lpstr>Dünyada meşə yanğınları    Son 100 ildə dünya meşə sahəsinin70 faizini itirib. Bunun təxminən 80 faizi yanğınlar nəticəsində baş verib. 100 ildə 56% meşə sahəsi yanmışdır.Yanğınlar hər il orta hesabla yer kürəsində 20 milyon ha meşələrin məhv edir</vt:lpstr>
      <vt:lpstr>Azərbaycanda meşə</vt:lpstr>
      <vt:lpstr>Meşələr və biomüxtəliflik</vt:lpstr>
      <vt:lpstr>Meşə yanğınları barədə statistik məlumatlar</vt:lpstr>
      <vt:lpstr>Meşə yanğınlarının səbəbləri</vt:lpstr>
      <vt:lpstr>Слайд 7</vt:lpstr>
      <vt:lpstr>Yanğınla mübarizənin ən səmərəli üsulu: Məlumatlandırma və maarifləndirmə</vt:lpstr>
      <vt:lpstr>Слайд 9</vt:lpstr>
      <vt:lpstr>Fotolar</vt:lpstr>
      <vt:lpstr>Fotolar</vt:lpstr>
      <vt:lpstr>  DİQQƏTİNİZƏ GÖRƏ TƏŞƏKKÜRLƏR</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Samir Isayev</dc:creator>
  <cp:lastModifiedBy>user</cp:lastModifiedBy>
  <cp:revision>22</cp:revision>
  <dcterms:created xsi:type="dcterms:W3CDTF">2016-06-05T14:18:43Z</dcterms:created>
  <dcterms:modified xsi:type="dcterms:W3CDTF">2016-11-28T18:21:59Z</dcterms:modified>
</cp:coreProperties>
</file>